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2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09" d="100"/>
          <a:sy n="109" d="100"/>
        </p:scale>
        <p:origin x="208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2/29/16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2/29/16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2/29/16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4244" y="308200"/>
            <a:ext cx="7729728" cy="1188720"/>
          </a:xfr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9508"/>
            <a:ext cx="11359662" cy="4588412"/>
          </a:xfrm>
        </p:spPr>
        <p:txBody>
          <a:bodyPr>
            <a:normAutofit/>
          </a:bodyPr>
          <a:lstStyle>
            <a:lvl1pPr>
              <a:defRPr sz="2000">
                <a:latin typeface="Arial Narrow" charset="0"/>
                <a:ea typeface="Arial Narrow" charset="0"/>
                <a:cs typeface="Arial Narrow" charset="0"/>
              </a:defRPr>
            </a:lvl1pPr>
            <a:lvl2pPr>
              <a:defRPr sz="1800">
                <a:latin typeface="Arial Narrow" charset="0"/>
                <a:ea typeface="Arial Narrow" charset="0"/>
                <a:cs typeface="Arial Narrow" charset="0"/>
              </a:defRPr>
            </a:lvl2pPr>
            <a:lvl3pPr>
              <a:defRPr sz="1800">
                <a:latin typeface="Arial Narrow" charset="0"/>
                <a:ea typeface="Arial Narrow" charset="0"/>
                <a:cs typeface="Arial Narrow" charset="0"/>
              </a:defRPr>
            </a:lvl3pPr>
            <a:lvl4pPr>
              <a:defRPr sz="1800">
                <a:latin typeface="Arial Narrow" charset="0"/>
                <a:ea typeface="Arial Narrow" charset="0"/>
                <a:cs typeface="Arial Narrow" charset="0"/>
              </a:defRPr>
            </a:lvl4pPr>
            <a:lvl5pPr>
              <a:defRPr sz="1800">
                <a:latin typeface="Arial Narrow" charset="0"/>
                <a:ea typeface="Arial Narrow" charset="0"/>
                <a:cs typeface="Arial Narrow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2/29/16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2/29/16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2/29/16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2/29/16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2/29/16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2/29/16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2/29/16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2/29/16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2/29/16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Arial Narrow" charset="0"/>
          <a:ea typeface="Arial Narrow" charset="0"/>
          <a:cs typeface="Arial Narrow" charset="0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Arial Narrow" charset="0"/>
          <a:ea typeface="Arial Narrow" charset="0"/>
          <a:cs typeface="Arial Narrow" charset="0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Arial Narrow" charset="0"/>
          <a:ea typeface="Arial Narrow" charset="0"/>
          <a:cs typeface="Arial Narrow" charset="0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Arial Narrow" charset="0"/>
          <a:ea typeface="Arial Narrow" charset="0"/>
          <a:cs typeface="Arial Narrow" charset="0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Arial Narrow" charset="0"/>
          <a:ea typeface="Arial Narrow" charset="0"/>
          <a:cs typeface="Arial Narrow" charset="0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NYC Public </a:t>
            </a:r>
            <a:r>
              <a:rPr lang="en-US" dirty="0" err="1" smtClean="0"/>
              <a:t>SCHools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inflated graduation rates, but a low college readiness index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Michelle Cronin</a:t>
            </a:r>
          </a:p>
          <a:p>
            <a:r>
              <a:rPr lang="en-US" dirty="0" smtClean="0"/>
              <a:t>GA - DAT30</a:t>
            </a:r>
          </a:p>
          <a:p>
            <a:r>
              <a:rPr lang="en-US" dirty="0" smtClean="0"/>
              <a:t>Quick Draft Presentation – March 2,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318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ISSUE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Several articles have come out recently pointing out that although graduation rates in NYC public schools have risen over the years, the rate of students prepared for college has remained </a:t>
            </a:r>
            <a:r>
              <a:rPr lang="en-US" dirty="0" smtClean="0"/>
              <a:t>low</a:t>
            </a:r>
          </a:p>
          <a:p>
            <a:r>
              <a:rPr lang="en-US" dirty="0" smtClean="0"/>
              <a:t>Thus</a:t>
            </a:r>
            <a:r>
              <a:rPr lang="en-US" dirty="0"/>
              <a:t>, NYC public schools are graduating many students each year who are not considered </a:t>
            </a:r>
            <a:r>
              <a:rPr lang="en-US" dirty="0" smtClean="0"/>
              <a:t>college-ready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28246" y="3573976"/>
            <a:ext cx="5170744" cy="2469011"/>
            <a:chOff x="724986" y="3978681"/>
            <a:chExt cx="4701821" cy="212269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51322"/>
            <a:stretch/>
          </p:blipFill>
          <p:spPr>
            <a:xfrm>
              <a:off x="724986" y="4689230"/>
              <a:ext cx="4701821" cy="141214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4986" y="3978681"/>
              <a:ext cx="4701821" cy="710549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8620" y="2863099"/>
            <a:ext cx="5956002" cy="17695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369" y="4747847"/>
            <a:ext cx="4186816" cy="190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59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have </a:t>
            </a:r>
            <a:r>
              <a:rPr lang="en-US" dirty="0" smtClean="0"/>
              <a:t>I gathered</a:t>
            </a:r>
            <a:r>
              <a:rPr lang="en-US" dirty="0"/>
              <a:t>, and how did </a:t>
            </a:r>
            <a:r>
              <a:rPr lang="en-US" dirty="0" smtClean="0"/>
              <a:t>I gather </a:t>
            </a:r>
            <a:r>
              <a:rPr lang="en-US" dirty="0"/>
              <a:t>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Mostly measurable characteristics of NYC </a:t>
            </a:r>
            <a:r>
              <a:rPr lang="en-US" dirty="0"/>
              <a:t>public </a:t>
            </a:r>
            <a:r>
              <a:rPr lang="en-US" dirty="0" smtClean="0"/>
              <a:t>high schools (performance, demographics, location, etc.) from NYC Open Data and the Department of Education:</a:t>
            </a:r>
          </a:p>
          <a:p>
            <a:pPr lvl="1"/>
            <a:r>
              <a:rPr lang="en-US" dirty="0" smtClean="0"/>
              <a:t>2013_2014_HS_SQR_Results_2015_03_02.xlsx</a:t>
            </a:r>
          </a:p>
          <a:p>
            <a:pPr lvl="1"/>
            <a:r>
              <a:rPr lang="en-US" dirty="0" smtClean="0"/>
              <a:t>2014_2015_HS_SQR_Results_2016_01_07.xlsx</a:t>
            </a:r>
          </a:p>
          <a:p>
            <a:pPr lvl="1"/>
            <a:r>
              <a:rPr lang="en-US" dirty="0" smtClean="0"/>
              <a:t>DemographicSnapshot201011to201415Public_FINAL-2.xlsx</a:t>
            </a:r>
          </a:p>
          <a:p>
            <a:pPr lvl="1"/>
            <a:r>
              <a:rPr lang="en-US" dirty="0" smtClean="0"/>
              <a:t>2015 </a:t>
            </a:r>
            <a:r>
              <a:rPr lang="en-US" dirty="0"/>
              <a:t>Graduation_Rates_Public_School-2.xlsx- </a:t>
            </a:r>
            <a:r>
              <a:rPr lang="en-US" dirty="0" smtClean="0"/>
              <a:t>DOE_High_School_Directory_2013-2014.csv</a:t>
            </a:r>
          </a:p>
          <a:p>
            <a:pPr lvl="1"/>
            <a:r>
              <a:rPr lang="en-US" dirty="0" smtClean="0"/>
              <a:t>DOE_High_School_Directory_2014-2015.csv- </a:t>
            </a:r>
            <a:r>
              <a:rPr lang="en-US" dirty="0"/>
              <a:t>2014 Public Data File </a:t>
            </a:r>
            <a:r>
              <a:rPr lang="en-US" dirty="0" err="1" smtClean="0"/>
              <a:t>SUPPRESSED.xlsx</a:t>
            </a:r>
            <a:endParaRPr lang="en-US" dirty="0" smtClean="0"/>
          </a:p>
          <a:p>
            <a:pPr lvl="1"/>
            <a:r>
              <a:rPr lang="en-US" dirty="0" smtClean="0"/>
              <a:t>2015 </a:t>
            </a:r>
            <a:r>
              <a:rPr lang="en-US" dirty="0"/>
              <a:t>Public Data </a:t>
            </a:r>
            <a:r>
              <a:rPr lang="en-US" dirty="0" err="1"/>
              <a:t>File.xlsx</a:t>
            </a:r>
            <a:r>
              <a:rPr lang="en-US" dirty="0"/>
              <a:t>- </a:t>
            </a:r>
            <a:r>
              <a:rPr lang="en-US" dirty="0" err="1" smtClean="0"/>
              <a:t>Location_Information_Report.csv</a:t>
            </a:r>
            <a:endParaRPr lang="en-US" dirty="0" smtClean="0"/>
          </a:p>
          <a:p>
            <a:pPr lvl="1"/>
            <a:r>
              <a:rPr lang="en-US" dirty="0" err="1" smtClean="0"/>
              <a:t>Zip_MedianValuePerSqft_AllHomes.csv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74806">
            <a:off x="4875611" y="4568186"/>
            <a:ext cx="7139857" cy="15660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395" y="5632742"/>
            <a:ext cx="12192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82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957754" y="1856854"/>
            <a:ext cx="7224969" cy="48659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areas of the data have </a:t>
            </a:r>
            <a:r>
              <a:rPr lang="en-US" dirty="0" smtClean="0"/>
              <a:t>I cleaned</a:t>
            </a:r>
            <a:r>
              <a:rPr lang="en-US" dirty="0"/>
              <a:t>, and which areas still need cleaning?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9507"/>
            <a:ext cx="11359662" cy="486507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Done:</a:t>
            </a:r>
          </a:p>
          <a:p>
            <a:pPr lvl="1"/>
            <a:r>
              <a:rPr lang="en-US" dirty="0" smtClean="0"/>
              <a:t>Dropped and imputed missing values</a:t>
            </a:r>
          </a:p>
          <a:p>
            <a:pPr lvl="1"/>
            <a:r>
              <a:rPr lang="en-US" dirty="0" smtClean="0"/>
              <a:t>Feature Selection – Necessary due to overlapping features in sources as well as presence of irrelevant features</a:t>
            </a:r>
          </a:p>
          <a:p>
            <a:pPr lvl="1"/>
            <a:r>
              <a:rPr lang="en-US" dirty="0" smtClean="0"/>
              <a:t>Some Feature Engineering:</a:t>
            </a:r>
          </a:p>
          <a:p>
            <a:pPr lvl="2"/>
            <a:r>
              <a:rPr lang="en-US" dirty="0" smtClean="0"/>
              <a:t>Length of School Day (End of day – Start of day)</a:t>
            </a:r>
          </a:p>
          <a:p>
            <a:pPr lvl="2"/>
            <a:r>
              <a:rPr lang="en-US" dirty="0" smtClean="0"/>
              <a:t>Diversity Score (Sum of the squared reported race/ethnicity </a:t>
            </a:r>
            <a:r>
              <a:rPr lang="en-US" dirty="0" err="1" smtClean="0"/>
              <a:t>percents</a:t>
            </a:r>
            <a:r>
              <a:rPr lang="en-US" dirty="0" smtClean="0"/>
              <a:t> [black, white, </a:t>
            </a:r>
            <a:r>
              <a:rPr lang="en-US" dirty="0"/>
              <a:t>H</a:t>
            </a:r>
            <a:r>
              <a:rPr lang="en-US" dirty="0" smtClean="0"/>
              <a:t>ispanic, Asian])</a:t>
            </a:r>
          </a:p>
          <a:p>
            <a:pPr lvl="2"/>
            <a:r>
              <a:rPr lang="en-US" dirty="0" smtClean="0"/>
              <a:t>Overall SAT score (Reading SAT + Writing SAT + Math SAT average scores)</a:t>
            </a:r>
          </a:p>
          <a:p>
            <a:pPr lvl="2"/>
            <a:r>
              <a:rPr lang="en-US" dirty="0" smtClean="0"/>
              <a:t>Overall Regents score (Algebra + English + Living Environment + Global History Regents average scores)</a:t>
            </a:r>
          </a:p>
          <a:p>
            <a:pPr lvl="2"/>
            <a:r>
              <a:rPr lang="en-US" dirty="0" smtClean="0"/>
              <a:t>Grade 8 Proficiency score (Grade 8 Math + Grade 8 English scores)</a:t>
            </a:r>
          </a:p>
          <a:p>
            <a:pPr lvl="1"/>
            <a:r>
              <a:rPr lang="en-US" dirty="0" smtClean="0"/>
              <a:t>Tidied the names</a:t>
            </a:r>
          </a:p>
          <a:p>
            <a:r>
              <a:rPr lang="en-US" dirty="0" smtClean="0"/>
              <a:t>To Do:</a:t>
            </a:r>
          </a:p>
          <a:p>
            <a:pPr lvl="1"/>
            <a:r>
              <a:rPr lang="en-US" dirty="0" smtClean="0"/>
              <a:t>Dummy categorization (Zip codes and/or Administrative districts)</a:t>
            </a:r>
          </a:p>
          <a:p>
            <a:pPr lvl="1"/>
            <a:r>
              <a:rPr lang="en-US" dirty="0" smtClean="0"/>
              <a:t>Possibly more feature selection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02476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steps have </a:t>
            </a:r>
            <a:r>
              <a:rPr lang="en-US" dirty="0" smtClean="0"/>
              <a:t>I taken </a:t>
            </a:r>
            <a:r>
              <a:rPr lang="en-US" dirty="0"/>
              <a:t>to explore the data?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visuals to look at correlation (</a:t>
            </a:r>
            <a:r>
              <a:rPr lang="en-US" dirty="0" err="1" smtClean="0"/>
              <a:t>heatmap</a:t>
            </a:r>
            <a:r>
              <a:rPr lang="en-US" dirty="0" smtClean="0"/>
              <a:t>) and missing values</a:t>
            </a:r>
          </a:p>
          <a:p>
            <a:r>
              <a:rPr lang="en-US" dirty="0" smtClean="0"/>
              <a:t>Very unclean data </a:t>
            </a:r>
            <a:r>
              <a:rPr lang="en-US" dirty="0" smtClean="0">
                <a:sym typeface="Wingdings"/>
              </a:rPr>
              <a:t> so most EDA thus far has been targeted at cleaning it</a:t>
            </a:r>
            <a:endParaRPr lang="en-US" dirty="0" smtClean="0"/>
          </a:p>
          <a:p>
            <a:r>
              <a:rPr lang="en-US" dirty="0" smtClean="0"/>
              <a:t>Explored feature variance</a:t>
            </a:r>
          </a:p>
          <a:p>
            <a:r>
              <a:rPr lang="en-US" dirty="0" smtClean="0"/>
              <a:t>Looked for outliers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3402249" y="2380683"/>
            <a:ext cx="5225943" cy="435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53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insights have </a:t>
            </a:r>
            <a:r>
              <a:rPr lang="en-US" dirty="0" smtClean="0"/>
              <a:t>I gained </a:t>
            </a:r>
            <a:r>
              <a:rPr lang="en-US" dirty="0"/>
              <a:t>from </a:t>
            </a:r>
            <a:r>
              <a:rPr lang="en-US" dirty="0" smtClean="0"/>
              <a:t>My exploration</a:t>
            </a:r>
            <a:r>
              <a:rPr lang="en-US" dirty="0"/>
              <a:t>?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3048000" y="1577243"/>
            <a:ext cx="7406308" cy="521041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277" y="1577243"/>
            <a:ext cx="11359662" cy="5064369"/>
          </a:xfrm>
        </p:spPr>
        <p:txBody>
          <a:bodyPr>
            <a:normAutofit/>
          </a:bodyPr>
          <a:lstStyle/>
          <a:p>
            <a:r>
              <a:rPr lang="en-US" dirty="0" smtClean="0"/>
              <a:t>High school’s graduation rate and college readiness index share high correlation with the following features (in varying strengths):</a:t>
            </a:r>
          </a:p>
          <a:p>
            <a:pPr lvl="1"/>
            <a:r>
              <a:rPr lang="en-US" dirty="0" smtClean="0"/>
              <a:t>Post-Secondary enrollment rate</a:t>
            </a:r>
          </a:p>
          <a:p>
            <a:pPr lvl="1"/>
            <a:r>
              <a:rPr lang="en-US" dirty="0" smtClean="0"/>
              <a:t>Student Attendance Rate</a:t>
            </a:r>
          </a:p>
          <a:p>
            <a:pPr lvl="1"/>
            <a:r>
              <a:rPr lang="en-US" dirty="0" smtClean="0"/>
              <a:t>Percentage of students who take the SAT</a:t>
            </a:r>
          </a:p>
          <a:p>
            <a:pPr lvl="1"/>
            <a:r>
              <a:rPr lang="en-US" dirty="0" smtClean="0"/>
              <a:t>Overall Regents score</a:t>
            </a:r>
          </a:p>
          <a:p>
            <a:pPr lvl="1"/>
            <a:r>
              <a:rPr lang="en-US" dirty="0" smtClean="0"/>
              <a:t>Grade 8 Proficiency Scores</a:t>
            </a:r>
          </a:p>
          <a:p>
            <a:r>
              <a:rPr lang="en-US" dirty="0" smtClean="0"/>
              <a:t>Average graduation rate for 2014 and 2015 combined: 73.34%</a:t>
            </a:r>
          </a:p>
          <a:p>
            <a:pPr lvl="1"/>
            <a:r>
              <a:rPr lang="en-US" dirty="0" smtClean="0"/>
              <a:t>Standard Deviation: </a:t>
            </a:r>
            <a:r>
              <a:rPr lang="fi-FI" dirty="0"/>
              <a:t>0.160871</a:t>
            </a:r>
            <a:endParaRPr lang="en-US" dirty="0" smtClean="0"/>
          </a:p>
          <a:p>
            <a:r>
              <a:rPr lang="en-US" dirty="0" smtClean="0"/>
              <a:t>Average college readiness index for 2014 and 2015 combined: 29.05%</a:t>
            </a:r>
          </a:p>
          <a:p>
            <a:pPr lvl="1"/>
            <a:r>
              <a:rPr lang="en-US" dirty="0" smtClean="0"/>
              <a:t>Standard Deviation: </a:t>
            </a:r>
            <a:r>
              <a:rPr lang="is-IS" dirty="0"/>
              <a:t>0.232938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57991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might </a:t>
            </a:r>
            <a:r>
              <a:rPr lang="en-US" dirty="0" smtClean="0"/>
              <a:t>I use </a:t>
            </a:r>
            <a:r>
              <a:rPr lang="en-US" dirty="0"/>
              <a:t>modeling to answer </a:t>
            </a:r>
            <a:r>
              <a:rPr lang="en-US" dirty="0" smtClean="0"/>
              <a:t>MY question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Random Forest</a:t>
            </a:r>
          </a:p>
          <a:p>
            <a:pPr lvl="1"/>
            <a:r>
              <a:rPr lang="en-US" dirty="0" smtClean="0"/>
              <a:t>Protect against variance (great because I have a considerable amount of features, and they’re still growing)</a:t>
            </a:r>
          </a:p>
          <a:p>
            <a:pPr lvl="1"/>
            <a:r>
              <a:rPr lang="en-US" dirty="0" smtClean="0"/>
              <a:t>Will tell me most important features</a:t>
            </a:r>
          </a:p>
          <a:p>
            <a:r>
              <a:rPr lang="en-US" dirty="0" smtClean="0"/>
              <a:t>Logistic Regression</a:t>
            </a:r>
          </a:p>
          <a:p>
            <a:pPr lvl="1"/>
            <a:r>
              <a:rPr lang="en-US" dirty="0" smtClean="0"/>
              <a:t>Lasso/ridge will drop/let me know unimportant features</a:t>
            </a:r>
          </a:p>
          <a:p>
            <a:pPr lvl="1"/>
            <a:r>
              <a:rPr lang="en-US" dirty="0" smtClean="0"/>
              <a:t>Will allow me to view feature coefficients</a:t>
            </a:r>
          </a:p>
          <a:p>
            <a:r>
              <a:rPr lang="en-US" dirty="0" smtClean="0"/>
              <a:t>k-means Clustering:</a:t>
            </a:r>
          </a:p>
          <a:p>
            <a:pPr lvl="1"/>
            <a:r>
              <a:rPr lang="en-US" dirty="0" smtClean="0"/>
              <a:t>I may be able to discover distinguishable groups of schools to find some counterintuitive combinations of characteristics as well as obvious ones </a:t>
            </a:r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34517" b="10211"/>
          <a:stretch/>
        </p:blipFill>
        <p:spPr>
          <a:xfrm>
            <a:off x="3144302" y="4947138"/>
            <a:ext cx="6527724" cy="178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17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Will </a:t>
            </a:r>
            <a:r>
              <a:rPr lang="en-US" dirty="0" smtClean="0"/>
              <a:t>I be </a:t>
            </a:r>
            <a:r>
              <a:rPr lang="en-US" dirty="0"/>
              <a:t>able to answer </a:t>
            </a:r>
            <a:r>
              <a:rPr lang="en-US" dirty="0" smtClean="0"/>
              <a:t>MY question </a:t>
            </a:r>
            <a:r>
              <a:rPr lang="en-US" dirty="0"/>
              <a:t>with this data, or do </a:t>
            </a:r>
            <a:r>
              <a:rPr lang="en-US" dirty="0" smtClean="0"/>
              <a:t>I need </a:t>
            </a:r>
            <a:r>
              <a:rPr lang="en-US" dirty="0"/>
              <a:t>to gather more data (or adjust </a:t>
            </a:r>
            <a:r>
              <a:rPr lang="en-US" dirty="0" smtClean="0"/>
              <a:t>MY question</a:t>
            </a:r>
            <a:r>
              <a:rPr lang="en-US" dirty="0"/>
              <a:t>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Yes, I am fairly confident that I will be able to answer my question with this data</a:t>
            </a:r>
          </a:p>
          <a:p>
            <a:pPr lvl="1"/>
            <a:r>
              <a:rPr lang="en-US" dirty="0" smtClean="0"/>
              <a:t>Potential problem:  very unbalanced class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460" y="2576543"/>
            <a:ext cx="8321431" cy="413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29770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245</TotalTime>
  <Words>517</Words>
  <Application>Microsoft Macintosh PowerPoint</Application>
  <PresentationFormat>Widescreen</PresentationFormat>
  <Paragraphs>58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 Narrow</vt:lpstr>
      <vt:lpstr>Gill Sans MT</vt:lpstr>
      <vt:lpstr>Wingdings</vt:lpstr>
      <vt:lpstr>Arial</vt:lpstr>
      <vt:lpstr>Parcel</vt:lpstr>
      <vt:lpstr>NYC Public SCHools: inflated graduation rates, but a low college readiness index</vt:lpstr>
      <vt:lpstr>THE ISSUE</vt:lpstr>
      <vt:lpstr>What data have I gathered, and how did I gather it?</vt:lpstr>
      <vt:lpstr>Which areas of the data have I cleaned, and which areas still need cleaning?</vt:lpstr>
      <vt:lpstr>What steps have I taken to explore the data?</vt:lpstr>
      <vt:lpstr>What insights have I gained from My exploration?</vt:lpstr>
      <vt:lpstr>How might I use modeling to answer MY question?</vt:lpstr>
      <vt:lpstr>Will I be able to answer MY question with this data, or do I need to gather more data (or adjust MY question)?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Cronin</dc:creator>
  <cp:lastModifiedBy>Michelle Cronin</cp:lastModifiedBy>
  <cp:revision>19</cp:revision>
  <dcterms:created xsi:type="dcterms:W3CDTF">2016-03-01T02:10:34Z</dcterms:created>
  <dcterms:modified xsi:type="dcterms:W3CDTF">2016-03-01T06:16:23Z</dcterms:modified>
</cp:coreProperties>
</file>